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3" r:id="rId3"/>
    <p:sldId id="270" r:id="rId4"/>
    <p:sldId id="271" r:id="rId5"/>
    <p:sldId id="27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70" d="100"/>
          <a:sy n="70" d="100"/>
        </p:scale>
        <p:origin x="-138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E25FF9-AE3C-4A34-8398-D404019C515E}" type="slidenum">
              <a:rPr lang="en-US" smtClean="0"/>
              <a:t>‹#›</a:t>
            </a:fld>
            <a:endParaRPr lang="en-US" dirty="0"/>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E25FF9-AE3C-4A34-8398-D404019C515E}" type="slidenum">
              <a:rPr lang="en-US" smtClean="0"/>
              <a:t>‹#›</a:t>
            </a:fld>
            <a:endParaRPr lang="en-US" dirty="0"/>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DA88AD-3AB2-4DDB-AEAF-733469C34E42}"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EE25FF9-AE3C-4A34-8398-D404019C515E}" type="slidenum">
              <a:rPr lang="en-US" smtClean="0"/>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0DDA88AD-3AB2-4DDB-AEAF-733469C34E42}" type="datetimeFigureOut">
              <a:rPr lang="en-US" smtClean="0"/>
              <a:t>10/10/2023</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EE25FF9-AE3C-4A34-8398-D404019C515E}"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693866"/>
          </a:xfrm>
          <a:prstGeom prst="rect">
            <a:avLst/>
          </a:prstGeom>
        </p:spPr>
        <p:txBody>
          <a:bodyPr wrap="square">
            <a:spAutoFit/>
          </a:bodyPr>
          <a:lstStyle/>
          <a:p>
            <a:pPr algn="ctr"/>
            <a:r>
              <a:rPr lang="en-US" sz="3200" dirty="0">
                <a:solidFill>
                  <a:srgbClr val="FFFF00"/>
                </a:solidFill>
                <a:latin typeface="Algerian" panose="04020705040A02060702" pitchFamily="82" charset="0"/>
              </a:rPr>
              <a:t>A.A.GOVERNMENT ARTS COLLEGE,MUSIRI</a:t>
            </a:r>
          </a:p>
          <a:p>
            <a:pPr algn="ctr"/>
            <a:r>
              <a:rPr lang="en-US" sz="2000" dirty="0">
                <a:solidFill>
                  <a:srgbClr val="FFFF00"/>
                </a:solidFill>
                <a:latin typeface="Arial Black" panose="020B0A04020102020204" pitchFamily="34" charset="0"/>
              </a:rPr>
              <a:t>AFFILIATED TO BHARATHIDASAN UNIVERSITY</a:t>
            </a:r>
            <a:r>
              <a:rPr lang="en-US" sz="3200" dirty="0"/>
              <a:t>, </a:t>
            </a:r>
            <a:r>
              <a:rPr lang="en-US" sz="2400" dirty="0">
                <a:solidFill>
                  <a:srgbClr val="FF0000"/>
                </a:solidFill>
                <a:latin typeface="Bell MT" panose="02020503060305020303" pitchFamily="18" charset="0"/>
              </a:rPr>
              <a:t>TIRUCHIRAPPALLI</a:t>
            </a:r>
            <a:r>
              <a:rPr lang="en-US" sz="3200" dirty="0">
                <a:solidFill>
                  <a:srgbClr val="FF0000"/>
                </a:solidFill>
              </a:rPr>
              <a:t>.</a:t>
            </a:r>
          </a:p>
          <a:p>
            <a:pPr algn="ctr"/>
            <a:r>
              <a:rPr lang="en-US" sz="3200" dirty="0" smtClean="0">
                <a:solidFill>
                  <a:srgbClr val="CC0066"/>
                </a:solidFill>
                <a:latin typeface="Agency FB" panose="020B0503020202020204" pitchFamily="34" charset="0"/>
              </a:rPr>
              <a:t>NAAN MUDHALAVAN PROJECT-III BSC MATHEMATICS</a:t>
            </a:r>
            <a:endParaRPr lang="en-US" sz="3200" dirty="0">
              <a:solidFill>
                <a:srgbClr val="CC0066"/>
              </a:solidFill>
              <a:latin typeface="Agency FB" panose="020B0503020202020204" pitchFamily="34" charset="0"/>
            </a:endParaRPr>
          </a:p>
          <a:p>
            <a:pPr algn="ctr"/>
            <a:r>
              <a:rPr lang="en-US" sz="3200" dirty="0">
                <a:solidFill>
                  <a:srgbClr val="00B0F0"/>
                </a:solidFill>
                <a:latin typeface="Alef" panose="00000500000000000000" pitchFamily="2" charset="-79"/>
                <a:cs typeface="Alef" panose="00000500000000000000" pitchFamily="2" charset="-79"/>
              </a:rPr>
              <a:t>Unlocking Insights Into The Global Air Transportation </a:t>
            </a:r>
            <a:r>
              <a:rPr lang="en-US" sz="3200" dirty="0" smtClean="0">
                <a:solidFill>
                  <a:srgbClr val="00B0F0"/>
                </a:solidFill>
                <a:latin typeface="Alef" panose="00000500000000000000" pitchFamily="2" charset="-79"/>
                <a:cs typeface="Alef" panose="00000500000000000000" pitchFamily="2" charset="-79"/>
              </a:rPr>
              <a:t>Network</a:t>
            </a:r>
          </a:p>
          <a:p>
            <a:pPr algn="ctr"/>
            <a:endParaRPr lang="en-US" sz="3200" dirty="0" smtClean="0"/>
          </a:p>
          <a:p>
            <a:pPr algn="ctr"/>
            <a:r>
              <a:rPr lang="en-US" sz="2000" dirty="0" smtClean="0"/>
              <a:t>                                                                            Submitted By</a:t>
            </a:r>
          </a:p>
          <a:p>
            <a:pPr algn="ctr"/>
            <a:r>
              <a:rPr lang="en-US" sz="2000" dirty="0" smtClean="0"/>
              <a:t>                                                                      TEAM </a:t>
            </a:r>
            <a:r>
              <a:rPr lang="en-US" sz="2000" dirty="0"/>
              <a:t>ID: </a:t>
            </a:r>
            <a:r>
              <a:rPr lang="en-US" sz="2000" dirty="0" smtClean="0">
                <a:solidFill>
                  <a:srgbClr val="00B0F0"/>
                </a:solidFill>
              </a:rPr>
              <a:t>NM2023TMID08307</a:t>
            </a:r>
          </a:p>
          <a:p>
            <a:pPr algn="ctr"/>
            <a:endParaRPr lang="en-US" sz="2000" dirty="0">
              <a:solidFill>
                <a:srgbClr val="00B0F0"/>
              </a:solidFill>
            </a:endParaRPr>
          </a:p>
          <a:p>
            <a:pPr algn="r"/>
            <a:r>
              <a:rPr lang="en-US" sz="2000" dirty="0" smtClean="0"/>
              <a:t> TEAM LEADER: PRAKASH.G (</a:t>
            </a:r>
            <a:r>
              <a:rPr lang="en-US" sz="2000" dirty="0" smtClean="0">
                <a:solidFill>
                  <a:srgbClr val="00B0F0"/>
                </a:solidFill>
              </a:rPr>
              <a:t>A29E4DD3B0DF35BB796480F2D4C3D3C1</a:t>
            </a:r>
            <a:r>
              <a:rPr lang="en-US" sz="2000" dirty="0" smtClean="0"/>
              <a:t>)</a:t>
            </a:r>
            <a:r>
              <a:rPr lang="en-US" sz="2000" dirty="0" smtClean="0">
                <a:solidFill>
                  <a:srgbClr val="00B0F0"/>
                </a:solidFill>
              </a:rPr>
              <a:t> </a:t>
            </a:r>
            <a:r>
              <a:rPr lang="en-US" sz="2000" dirty="0" smtClean="0"/>
              <a:t>MEMBERS:CHANDRU.C (</a:t>
            </a:r>
            <a:r>
              <a:rPr lang="en-US" sz="2000" dirty="0" smtClean="0">
                <a:solidFill>
                  <a:srgbClr val="00B0F0"/>
                </a:solidFill>
              </a:rPr>
              <a:t>90831C1218344CF80404B913E3897963</a:t>
            </a:r>
            <a:r>
              <a:rPr lang="en-US" sz="2000" dirty="0" smtClean="0"/>
              <a:t>)</a:t>
            </a:r>
            <a:r>
              <a:rPr lang="en-US" sz="2000" dirty="0" smtClean="0">
                <a:solidFill>
                  <a:srgbClr val="00B0F0"/>
                </a:solidFill>
              </a:rPr>
              <a:t> </a:t>
            </a:r>
          </a:p>
          <a:p>
            <a:pPr algn="r"/>
            <a:r>
              <a:rPr lang="en-US" sz="2000" dirty="0" smtClean="0">
                <a:solidFill>
                  <a:srgbClr val="00B0F0"/>
                </a:solidFill>
              </a:rPr>
              <a:t>                  </a:t>
            </a:r>
            <a:r>
              <a:rPr lang="en-US" sz="2000" dirty="0" smtClean="0"/>
              <a:t>: HARISH.C</a:t>
            </a:r>
            <a:r>
              <a:rPr lang="en-US" sz="2000" dirty="0" smtClean="0">
                <a:solidFill>
                  <a:srgbClr val="00B0F0"/>
                </a:solidFill>
              </a:rPr>
              <a:t> </a:t>
            </a:r>
            <a:r>
              <a:rPr lang="en-US" sz="2000" dirty="0" smtClean="0"/>
              <a:t>(</a:t>
            </a:r>
            <a:r>
              <a:rPr lang="en-US" sz="2000" dirty="0" smtClean="0">
                <a:solidFill>
                  <a:srgbClr val="00B0F0"/>
                </a:solidFill>
              </a:rPr>
              <a:t>07A6C064F7C031FAC8D4895B8C78AF4B</a:t>
            </a:r>
            <a:r>
              <a:rPr lang="en-US" sz="2000" dirty="0" smtClean="0"/>
              <a:t>)</a:t>
            </a:r>
            <a:endParaRPr lang="en-US" sz="2000" dirty="0" smtClean="0">
              <a:solidFill>
                <a:srgbClr val="00B0F0"/>
              </a:solidFill>
            </a:endParaRPr>
          </a:p>
          <a:p>
            <a:pPr algn="r"/>
            <a:r>
              <a:rPr lang="en-US" sz="2000" dirty="0" smtClean="0">
                <a:solidFill>
                  <a:srgbClr val="00B0F0"/>
                </a:solidFill>
              </a:rPr>
              <a:t>            </a:t>
            </a:r>
            <a:r>
              <a:rPr lang="en-US" sz="2000" dirty="0" smtClean="0"/>
              <a:t>  : SIBIRAJ.V (</a:t>
            </a:r>
            <a:r>
              <a:rPr lang="en-US" sz="2000" dirty="0" smtClean="0">
                <a:solidFill>
                  <a:srgbClr val="00B0F0"/>
                </a:solidFill>
              </a:rPr>
              <a:t>24F09853FAC654A9575496FB0D48A4E8</a:t>
            </a:r>
            <a:r>
              <a:rPr lang="en-US" sz="1400" dirty="0"/>
              <a:t>)</a:t>
            </a:r>
            <a:r>
              <a:rPr lang="en-US" sz="1400" dirty="0" smtClean="0"/>
              <a:t>            </a:t>
            </a:r>
            <a:endParaRPr lang="en-US" sz="14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08629527"/>
      </p:ext>
    </p:extLst>
  </p:cSld>
  <p:clrMapOvr>
    <a:masterClrMapping/>
  </p:clrMapOvr>
  <mc:AlternateContent xmlns:mc="http://schemas.openxmlformats.org/markup-compatibility/2006">
    <mc:Choice xmlns:p14="http://schemas.microsoft.com/office/powerpoint/2010/main" Requires="p14">
      <p:transition spd="slow" p14:dur="4000" advTm="25016">
        <p14:vortex dir="r"/>
      </p:transition>
    </mc:Choice>
    <mc:Fallback>
      <p:transition spd="slow" advTm="250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VISHVALATION 5</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32891669"/>
      </p:ext>
    </p:extLst>
  </p:cSld>
  <p:clrMapOvr>
    <a:masterClrMapping/>
  </p:clrMapOvr>
  <mc:AlternateContent xmlns:mc="http://schemas.openxmlformats.org/markup-compatibility/2006">
    <mc:Choice xmlns:p14="http://schemas.microsoft.com/office/powerpoint/2010/main" Requires="p14">
      <p:transition spd="slow" p14:dur="4000" advTm="20917">
        <p14:vortex dir="r"/>
      </p:transition>
    </mc:Choice>
    <mc:Fallback>
      <p:transition spd="slow" advTm="209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VISHVATION 6</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29800361"/>
      </p:ext>
    </p:extLst>
  </p:cSld>
  <p:clrMapOvr>
    <a:masterClrMapping/>
  </p:clrMapOvr>
  <mc:AlternateContent xmlns:mc="http://schemas.openxmlformats.org/markup-compatibility/2006">
    <mc:Choice xmlns:p14="http://schemas.microsoft.com/office/powerpoint/2010/main" Requires="p14">
      <p:transition spd="slow" p14:dur="4000" advTm="16439">
        <p14:vortex dir="r"/>
      </p:transition>
    </mc:Choice>
    <mc:Fallback>
      <p:transition spd="slow" advTm="164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VISHVALATION 7</a:t>
            </a:r>
          </a:p>
        </p:txBody>
      </p:sp>
      <p:pic>
        <p:nvPicPr>
          <p:cNvPr id="1026" name="Picture 2"/>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911352" y="1600200"/>
            <a:ext cx="732129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92539859"/>
      </p:ext>
    </p:extLst>
  </p:cSld>
  <p:clrMapOvr>
    <a:masterClrMapping/>
  </p:clrMapOvr>
  <mc:AlternateContent xmlns:mc="http://schemas.openxmlformats.org/markup-compatibility/2006">
    <mc:Choice xmlns:p14="http://schemas.microsoft.com/office/powerpoint/2010/main" Requires="p14">
      <p:transition spd="slow" p14:dur="4000" advTm="10559">
        <p14:vortex dir="r"/>
      </p:transition>
    </mc:Choice>
    <mc:Fallback>
      <p:transition spd="slow" advTm="105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924800" cy="1143000"/>
          </a:xfrm>
        </p:spPr>
        <p:txBody>
          <a:bodyPr/>
          <a:lstStyle/>
          <a:p>
            <a:r>
              <a:rPr lang="en-US" dirty="0" smtClean="0">
                <a:latin typeface="Algerian" panose="04020705040A02060702" pitchFamily="82" charset="0"/>
              </a:rPr>
              <a:t>VISHVALATION 8</a:t>
            </a:r>
            <a:endParaRPr lang="en-US" dirty="0">
              <a:latin typeface="Algerian" panose="04020705040A02060702" pitchFamily="82" charset="0"/>
            </a:endParaRPr>
          </a:p>
        </p:txBody>
      </p:sp>
      <p:pic>
        <p:nvPicPr>
          <p:cNvPr id="6" name="Content Placeholder 5"/>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86311700"/>
      </p:ext>
    </p:extLst>
  </p:cSld>
  <p:clrMapOvr>
    <a:masterClrMapping/>
  </p:clrMapOvr>
  <mc:AlternateContent xmlns:mc="http://schemas.openxmlformats.org/markup-compatibility/2006">
    <mc:Choice xmlns:p14="http://schemas.microsoft.com/office/powerpoint/2010/main" Requires="p14">
      <p:transition spd="slow" p14:dur="4000" advTm="7802">
        <p14:vortex dir="r"/>
      </p:transition>
    </mc:Choice>
    <mc:Fallback>
      <p:transition spd="slow" advTm="78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DASHBOARD 1</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04893813"/>
      </p:ext>
    </p:extLst>
  </p:cSld>
  <p:clrMapOvr>
    <a:masterClrMapping/>
  </p:clrMapOvr>
  <mc:AlternateContent xmlns:mc="http://schemas.openxmlformats.org/markup-compatibility/2006">
    <mc:Choice xmlns:p14="http://schemas.microsoft.com/office/powerpoint/2010/main" Requires="p14">
      <p:transition spd="slow" p14:dur="4000" advTm="17675">
        <p14:vortex dir="r"/>
      </p:transition>
    </mc:Choice>
    <mc:Fallback>
      <p:transition spd="slow" advTm="176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DASHBOARD 2</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13868798"/>
      </p:ext>
    </p:extLst>
  </p:cSld>
  <p:clrMapOvr>
    <a:masterClrMapping/>
  </p:clrMapOvr>
  <mc:AlternateContent xmlns:mc="http://schemas.openxmlformats.org/markup-compatibility/2006">
    <mc:Choice xmlns:p14="http://schemas.microsoft.com/office/powerpoint/2010/main" Requires="p14">
      <p:transition spd="slow" p14:dur="4000" advTm="5048">
        <p14:vortex dir="r"/>
      </p:transition>
    </mc:Choice>
    <mc:Fallback>
      <p:transition spd="slow" advTm="5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DASHBOARD 3</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6726475"/>
      </p:ext>
    </p:extLst>
  </p:cSld>
  <p:clrMapOvr>
    <a:masterClrMapping/>
  </p:clrMapOvr>
  <mc:AlternateContent xmlns:mc="http://schemas.openxmlformats.org/markup-compatibility/2006">
    <mc:Choice xmlns:p14="http://schemas.microsoft.com/office/powerpoint/2010/main" Requires="p14">
      <p:transition spd="slow" p14:dur="4000" advTm="7416">
        <p14:vortex dir="r"/>
      </p:transition>
    </mc:Choice>
    <mc:Fallback>
      <p:transition spd="slow" advTm="74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anose="04020705040A02060702" pitchFamily="82" charset="0"/>
              </a:rPr>
              <a:t>DASHBOARD 4</a:t>
            </a:r>
          </a:p>
        </p:txBody>
      </p:sp>
      <p:pic>
        <p:nvPicPr>
          <p:cNvPr id="2050" name="Picture 2"/>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73151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2004019"/>
      </p:ext>
    </p:extLst>
  </p:cSld>
  <p:clrMapOvr>
    <a:masterClrMapping/>
  </p:clrMapOvr>
  <mc:AlternateContent xmlns:mc="http://schemas.openxmlformats.org/markup-compatibility/2006">
    <mc:Choice xmlns:p14="http://schemas.microsoft.com/office/powerpoint/2010/main" Requires="p14">
      <p:transition spd="slow" p14:dur="4000" advTm="5960">
        <p14:vortex dir="r"/>
      </p:transition>
    </mc:Choice>
    <mc:Fallback>
      <p:transition spd="slow" advTm="59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STORY</a:t>
            </a:r>
            <a:endParaRPr lang="en-US" dirty="0">
              <a:latin typeface="Algerian" panose="04020705040A02060702" pitchFamily="82" charset="0"/>
            </a:endParaRPr>
          </a:p>
        </p:txBody>
      </p:sp>
      <p:pic>
        <p:nvPicPr>
          <p:cNvPr id="6" name="Content Placeholder 5"/>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3554437"/>
      </p:ext>
    </p:extLst>
  </p:cSld>
  <p:clrMapOvr>
    <a:masterClrMapping/>
  </p:clrMapOvr>
  <mc:AlternateContent xmlns:mc="http://schemas.openxmlformats.org/markup-compatibility/2006">
    <mc:Choice xmlns:p14="http://schemas.microsoft.com/office/powerpoint/2010/main" Requires="p14">
      <p:transition spd="slow" p14:dur="4000" advTm="16211">
        <p14:vortex dir="r"/>
      </p:transition>
    </mc:Choice>
    <mc:Fallback>
      <p:transition spd="slow" advTm="16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915400" cy="7109639"/>
          </a:xfrm>
          <a:prstGeom prst="rect">
            <a:avLst/>
          </a:prstGeom>
        </p:spPr>
        <p:txBody>
          <a:bodyPr wrap="square">
            <a:spAutoFit/>
          </a:bodyPr>
          <a:lstStyle/>
          <a:p>
            <a:pPr algn="ctr"/>
            <a:r>
              <a:rPr lang="en-US" sz="4800" dirty="0">
                <a:solidFill>
                  <a:srgbClr val="FFFF00"/>
                </a:solidFill>
                <a:latin typeface="Algerian" panose="04020705040A02060702" pitchFamily="82" charset="0"/>
              </a:rPr>
              <a:t>PUBLISHING</a:t>
            </a:r>
            <a:r>
              <a:rPr lang="en-US" sz="4800" dirty="0">
                <a:solidFill>
                  <a:srgbClr val="FFFF00"/>
                </a:solidFill>
              </a:rPr>
              <a:t> </a:t>
            </a:r>
            <a:endParaRPr lang="en-US" sz="2400" dirty="0" smtClean="0"/>
          </a:p>
          <a:p>
            <a:r>
              <a:rPr lang="en-US" sz="2400" dirty="0" smtClean="0"/>
              <a:t> </a:t>
            </a:r>
            <a:r>
              <a:rPr lang="en-US" sz="2400" dirty="0"/>
              <a:t>Dashboard 1 Link </a:t>
            </a:r>
            <a:endParaRPr lang="en-US" sz="2400" dirty="0" smtClean="0"/>
          </a:p>
          <a:p>
            <a:r>
              <a:rPr lang="en-US" sz="2400" dirty="0">
                <a:solidFill>
                  <a:srgbClr val="00B0F0"/>
                </a:solidFill>
              </a:rPr>
              <a:t>https://public.tableau.com/views/dashboard1_16951801058130/Dashboard1?:language=en-US&amp;:display_count=n&amp;:</a:t>
            </a:r>
            <a:r>
              <a:rPr lang="en-US" sz="2400" dirty="0" smtClean="0">
                <a:solidFill>
                  <a:srgbClr val="00B0F0"/>
                </a:solidFill>
              </a:rPr>
              <a:t>origin=viz_share_link</a:t>
            </a:r>
          </a:p>
          <a:p>
            <a:r>
              <a:rPr lang="en-US" sz="2400" dirty="0" smtClean="0"/>
              <a:t> </a:t>
            </a:r>
            <a:r>
              <a:rPr lang="en-US" sz="2400" dirty="0"/>
              <a:t>Dashboard 2 Link </a:t>
            </a:r>
            <a:endParaRPr lang="en-US" sz="2400" dirty="0" smtClean="0"/>
          </a:p>
          <a:p>
            <a:r>
              <a:rPr lang="en-US" sz="2400" dirty="0">
                <a:solidFill>
                  <a:srgbClr val="00B0F0"/>
                </a:solidFill>
              </a:rPr>
              <a:t>https://public.tableau.com/views/dashboard2_16951805421880/Dashboard2?:language=en-US&amp;:display_count=n&amp;:</a:t>
            </a:r>
            <a:r>
              <a:rPr lang="en-US" sz="2400" dirty="0" smtClean="0">
                <a:solidFill>
                  <a:srgbClr val="00B0F0"/>
                </a:solidFill>
              </a:rPr>
              <a:t>origin=viz_share_link</a:t>
            </a:r>
            <a:endParaRPr lang="en-US" sz="2400" dirty="0" smtClean="0"/>
          </a:p>
          <a:p>
            <a:r>
              <a:rPr lang="en-US" sz="2400" dirty="0" smtClean="0"/>
              <a:t>Dashboard </a:t>
            </a:r>
            <a:r>
              <a:rPr lang="en-US" sz="2400" dirty="0"/>
              <a:t>3 </a:t>
            </a:r>
            <a:r>
              <a:rPr lang="en-US" sz="2400" dirty="0" smtClean="0"/>
              <a:t>Link</a:t>
            </a:r>
          </a:p>
          <a:p>
            <a:r>
              <a:rPr lang="en-US" sz="2400" dirty="0" smtClean="0">
                <a:solidFill>
                  <a:srgbClr val="00B0F0"/>
                </a:solidFill>
              </a:rPr>
              <a:t>https</a:t>
            </a:r>
            <a:r>
              <a:rPr lang="en-US" sz="2400" dirty="0">
                <a:solidFill>
                  <a:srgbClr val="00B0F0"/>
                </a:solidFill>
              </a:rPr>
              <a:t>://public.tableau.com/views/dashboard3_16951809944580/Dashboard3?:language=en-US&amp;publish=yes&amp;:display_count=n&amp;:origin=viz_share_link</a:t>
            </a:r>
            <a:endParaRPr lang="en-US" sz="2400" dirty="0" smtClean="0">
              <a:solidFill>
                <a:srgbClr val="00B0F0"/>
              </a:solidFill>
            </a:endParaRPr>
          </a:p>
          <a:p>
            <a:r>
              <a:rPr lang="en-US" sz="2400" dirty="0" smtClean="0"/>
              <a:t> </a:t>
            </a:r>
            <a:r>
              <a:rPr lang="en-US" sz="2400" dirty="0"/>
              <a:t>Dashboard 4 </a:t>
            </a:r>
            <a:r>
              <a:rPr lang="en-US" sz="2400" dirty="0" smtClean="0"/>
              <a:t>Link</a:t>
            </a:r>
          </a:p>
          <a:p>
            <a:r>
              <a:rPr lang="en-US" sz="2400" dirty="0">
                <a:solidFill>
                  <a:srgbClr val="00B0F0"/>
                </a:solidFill>
              </a:rPr>
              <a:t>https://public.tableau.com/views/dashboard4_16951818527580/Dashboard4?:language=en-US&amp;publish=yes&amp;:display_count=n&amp;:</a:t>
            </a:r>
            <a:r>
              <a:rPr lang="en-US" sz="2400" dirty="0" smtClean="0">
                <a:solidFill>
                  <a:srgbClr val="00B0F0"/>
                </a:solidFill>
              </a:rPr>
              <a:t>origin=viz_share_link</a:t>
            </a:r>
            <a:endParaRPr lang="en-US" sz="2400" dirty="0" smtClean="0"/>
          </a:p>
          <a:p>
            <a:r>
              <a:rPr lang="en-US" sz="2400" dirty="0" smtClean="0"/>
              <a:t>STORY LINK</a:t>
            </a:r>
          </a:p>
          <a:p>
            <a:r>
              <a:rPr lang="en-US" sz="2400" dirty="0">
                <a:solidFill>
                  <a:srgbClr val="00B0F0"/>
                </a:solidFill>
              </a:rPr>
              <a:t>https://public.tableau.com/views/UnlockingInsightsIntoTheGlobalAirTransportationNetworkWithTableau/Story1?:language=en-US&amp;:display_count=n&amp;:origin=viz_share_link</a:t>
            </a:r>
          </a:p>
          <a:p>
            <a:endParaRPr lang="en-US" sz="2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80640529"/>
      </p:ext>
    </p:extLst>
  </p:cSld>
  <p:clrMapOvr>
    <a:masterClrMapping/>
  </p:clrMapOvr>
  <mc:AlternateContent xmlns:mc="http://schemas.openxmlformats.org/markup-compatibility/2006">
    <mc:Choice xmlns:p14="http://schemas.microsoft.com/office/powerpoint/2010/main" Requires="p14">
      <p:transition spd="slow" p14:dur="4000" advTm="9703">
        <p14:vortex dir="r"/>
      </p:transition>
    </mc:Choice>
    <mc:Fallback>
      <p:transition spd="slow" advTm="9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6555641"/>
          </a:xfrm>
          <a:prstGeom prst="rect">
            <a:avLst/>
          </a:prstGeom>
        </p:spPr>
        <p:txBody>
          <a:bodyPr wrap="square">
            <a:spAutoFit/>
          </a:bodyPr>
          <a:lstStyle/>
          <a:p>
            <a:r>
              <a:rPr lang="en-US" sz="2800" dirty="0">
                <a:solidFill>
                  <a:srgbClr val="FF0000"/>
                </a:solidFill>
                <a:latin typeface="Bell MT" panose="02020503060305020303" pitchFamily="18" charset="0"/>
              </a:rPr>
              <a:t>INTRODUTION</a:t>
            </a:r>
          </a:p>
          <a:p>
            <a:endParaRPr lang="en-US" sz="2800" dirty="0"/>
          </a:p>
          <a:p>
            <a:r>
              <a:rPr lang="en-US" sz="2800" dirty="0"/>
              <a:t>     The right data, harnessed in the right way, can deliver actionable insights that are truly transformative for decision-marking, efficiency and smooth passenger-focused delivery of services. Jim Peters, Chief Technology Officer at SITA, reveals how big data is beginning to deliver real value in the air transport industry.</a:t>
            </a:r>
          </a:p>
          <a:p>
            <a:r>
              <a:rPr lang="en-US" sz="2800" dirty="0"/>
              <a:t>     You can already see many examples of where data-driven business intelligence (BI) initiatives are transforming the way things are done in the air transport industry.  Investment in BI is critical if the maximum value is to be obtained from the vast volumes of data increasingly available to airport and airline management.  It’s about capturing, collating and, importantly, analyzing the data.  That’s what leads to greater productivity, effectiveness and, ultimately an enhanced customer service</a:t>
            </a:r>
            <a:r>
              <a:rPr lang="en-US" dirty="0"/>
              <a:t>.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50919870"/>
      </p:ext>
    </p:extLst>
  </p:cSld>
  <p:clrMapOvr>
    <a:masterClrMapping/>
  </p:clrMapOvr>
  <mc:AlternateContent xmlns:mc="http://schemas.openxmlformats.org/markup-compatibility/2006">
    <mc:Choice xmlns:p14="http://schemas.microsoft.com/office/powerpoint/2010/main" Requires="p14">
      <p:transition spd="slow" p14:dur="4000" advTm="23418">
        <p14:vortex dir="r"/>
      </p:transition>
    </mc:Choice>
    <mc:Fallback>
      <p:transition spd="slow" advTm="23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6001643"/>
          </a:xfrm>
          <a:prstGeom prst="rect">
            <a:avLst/>
          </a:prstGeom>
        </p:spPr>
        <p:txBody>
          <a:bodyPr wrap="square">
            <a:spAutoFit/>
          </a:bodyPr>
          <a:lstStyle/>
          <a:p>
            <a:endParaRPr lang="en-US" sz="2400" dirty="0" smtClean="0"/>
          </a:p>
          <a:p>
            <a:pPr algn="ctr"/>
            <a:r>
              <a:rPr lang="en-US" sz="4800" dirty="0" smtClean="0">
                <a:latin typeface="Bell MT" panose="02020503060305020303" pitchFamily="18" charset="0"/>
              </a:rPr>
              <a:t>CONCLUTION</a:t>
            </a:r>
            <a:endParaRPr lang="en-US" sz="2400" dirty="0" smtClean="0"/>
          </a:p>
          <a:p>
            <a:r>
              <a:rPr lang="en-US" sz="2400" dirty="0" smtClean="0"/>
              <a:t>     We </a:t>
            </a:r>
            <a:r>
              <a:rPr lang="en-US" sz="2400" dirty="0"/>
              <a:t>analyze the global structure of the worldwide air transportation network, a critical infrastructure with an enormous impact on local, national, and international economies. We find that the worldwide air transportation network is a scale-free small-world network. In contrast to the prediction of scale-free network models, however, we find that the most connected cities are not necessarily the most central, resulting in anomalous values of the centrality. We demonstrate that these anomalies arise because of the </a:t>
            </a:r>
            <a:r>
              <a:rPr lang="en-US" sz="2400" dirty="0" err="1"/>
              <a:t>multicommunity</a:t>
            </a:r>
            <a:r>
              <a:rPr lang="en-US" sz="2400" dirty="0"/>
              <a:t> structure of the network. We identify the communities in the air transportation network and show that the community structure cannot be explained solely based on geographical constraints and that geopolitical considerations have to be taken into account. We identify each city's global role based on its pattern of intercommunity and intracommunity connections, which enables us to obtain scale-specific representations of the network.</a:t>
            </a:r>
            <a:endParaRPr lang="en-US" sz="2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68735104"/>
      </p:ext>
    </p:extLst>
  </p:cSld>
  <p:clrMapOvr>
    <a:masterClrMapping/>
  </p:clrMapOvr>
  <mc:AlternateContent xmlns:mc="http://schemas.openxmlformats.org/markup-compatibility/2006">
    <mc:Choice xmlns:p14="http://schemas.microsoft.com/office/powerpoint/2010/main" Requires="p14">
      <p:transition spd="slow" p14:dur="4000" advTm="17169">
        <p14:vortex dir="r"/>
      </p:transition>
    </mc:Choice>
    <mc:Fallback>
      <p:transition spd="slow" advTm="17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t>EMPATHY MAP</a:t>
            </a:r>
            <a:endParaRPr lang="en-US" sz="6600" dirty="0"/>
          </a:p>
        </p:txBody>
      </p:sp>
      <p:pic>
        <p:nvPicPr>
          <p:cNvPr id="5" name="Content Placeholder 4"/>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0" y="1600200"/>
            <a:ext cx="9144000" cy="5181600"/>
          </a:xfr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62379638"/>
      </p:ext>
    </p:extLst>
  </p:cSld>
  <p:clrMapOvr>
    <a:masterClrMapping/>
  </p:clrMapOvr>
  <mc:AlternateContent xmlns:mc="http://schemas.openxmlformats.org/markup-compatibility/2006">
    <mc:Choice xmlns:p14="http://schemas.microsoft.com/office/powerpoint/2010/main" Requires="p14">
      <p:transition spd="slow" p14:dur="4000" advTm="22714">
        <p14:vortex dir="r"/>
      </p:transition>
    </mc:Choice>
    <mc:Fallback>
      <p:transition spd="slow" advTm="22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t>BRINSTROMING MAP</a:t>
            </a:r>
            <a:endParaRPr lang="en-US" sz="6600" dirty="0"/>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0" y="1600200"/>
            <a:ext cx="9067800" cy="5257800"/>
          </a:xfr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4345305"/>
      </p:ext>
    </p:extLst>
  </p:cSld>
  <p:clrMapOvr>
    <a:masterClrMapping/>
  </p:clrMapOvr>
  <mc:AlternateContent xmlns:mc="http://schemas.openxmlformats.org/markup-compatibility/2006">
    <mc:Choice xmlns:p14="http://schemas.microsoft.com/office/powerpoint/2010/main" Requires="p14">
      <p:transition spd="slow" p14:dur="4000" advTm="16580">
        <p14:vortex dir="r"/>
      </p:transition>
    </mc:Choice>
    <mc:Fallback>
      <p:transition spd="slow" advTm="165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ef" panose="00000500000000000000" pitchFamily="2" charset="-79"/>
                <a:cs typeface="Alef" panose="00000500000000000000" pitchFamily="2" charset="-79"/>
              </a:rPr>
              <a:t>Dataset connect to </a:t>
            </a:r>
            <a:r>
              <a:rPr lang="en-US" dirty="0" smtClean="0">
                <a:latin typeface="Alef" panose="00000500000000000000" pitchFamily="2" charset="-79"/>
                <a:cs typeface="Alef" panose="00000500000000000000" pitchFamily="2" charset="-79"/>
              </a:rPr>
              <a:t>tablaue</a:t>
            </a:r>
            <a:endParaRPr lang="en-US" dirty="0">
              <a:latin typeface="Alef" panose="00000500000000000000" pitchFamily="2" charset="-79"/>
              <a:cs typeface="Alef" panose="00000500000000000000" pitchFamily="2" charset="-79"/>
            </a:endParaRPr>
          </a:p>
        </p:txBody>
      </p:sp>
      <p:pic>
        <p:nvPicPr>
          <p:cNvPr id="6" name="Picture 2"/>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33866" y="1600200"/>
            <a:ext cx="917786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23312787"/>
      </p:ext>
    </p:extLst>
  </p:cSld>
  <p:clrMapOvr>
    <a:masterClrMapping/>
  </p:clrMapOvr>
  <mc:AlternateContent xmlns:mc="http://schemas.openxmlformats.org/markup-compatibility/2006">
    <mc:Choice xmlns:p14="http://schemas.microsoft.com/office/powerpoint/2010/main" Requires="p14">
      <p:transition spd="slow" p14:dur="4000" advTm="13844">
        <p14:vortex dir="r"/>
      </p:transition>
    </mc:Choice>
    <mc:Fallback>
      <p:transition spd="slow" advTm="13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VISHVALATION 1</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412" y="1600200"/>
            <a:ext cx="9140588" cy="5257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25376483"/>
      </p:ext>
    </p:extLst>
  </p:cSld>
  <p:clrMapOvr>
    <a:masterClrMapping/>
  </p:clrMapOvr>
  <mc:AlternateContent xmlns:mc="http://schemas.openxmlformats.org/markup-compatibility/2006">
    <mc:Choice xmlns:p14="http://schemas.microsoft.com/office/powerpoint/2010/main" Requires="p14">
      <p:transition spd="slow" p14:dur="4000" advTm="40592">
        <p14:vortex dir="r"/>
      </p:transition>
    </mc:Choice>
    <mc:Fallback>
      <p:transition spd="slow" advTm="405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VISHVALATION 2</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05649637"/>
      </p:ext>
    </p:extLst>
  </p:cSld>
  <p:clrMapOvr>
    <a:masterClrMapping/>
  </p:clrMapOvr>
  <mc:AlternateContent xmlns:mc="http://schemas.openxmlformats.org/markup-compatibility/2006">
    <mc:Choice xmlns:p14="http://schemas.microsoft.com/office/powerpoint/2010/main" Requires="p14">
      <p:transition spd="slow" p14:dur="4000" advTm="13030">
        <p14:vortex dir="r"/>
      </p:transition>
    </mc:Choice>
    <mc:Fallback>
      <p:transition spd="slow" advTm="13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VISHVALATION 3</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94293764"/>
      </p:ext>
    </p:extLst>
  </p:cSld>
  <p:clrMapOvr>
    <a:masterClrMapping/>
  </p:clrMapOvr>
  <mc:AlternateContent xmlns:mc="http://schemas.openxmlformats.org/markup-compatibility/2006">
    <mc:Choice xmlns:p14="http://schemas.microsoft.com/office/powerpoint/2010/main" Requires="p14">
      <p:transition spd="slow" p14:dur="4000" advTm="30354">
        <p14:vortex dir="r"/>
      </p:transition>
    </mc:Choice>
    <mc:Fallback>
      <p:transition spd="slow" advTm="30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VISHVALATION4</a:t>
            </a:r>
            <a:endParaRPr lang="en-US" dirty="0">
              <a:latin typeface="Algerian" panose="04020705040A02060702" pitchFamily="82" charset="0"/>
            </a:endParaRPr>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12614" y="1600200"/>
            <a:ext cx="7318771" cy="411480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50772725"/>
      </p:ext>
    </p:extLst>
  </p:cSld>
  <p:clrMapOvr>
    <a:masterClrMapping/>
  </p:clrMapOvr>
  <mc:AlternateContent xmlns:mc="http://schemas.openxmlformats.org/markup-compatibility/2006">
    <mc:Choice xmlns:p14="http://schemas.microsoft.com/office/powerpoint/2010/main" Requires="p14">
      <p:transition spd="slow" p14:dur="4000" advTm="14556">
        <p14:vortex dir="r"/>
      </p:transition>
    </mc:Choice>
    <mc:Fallback>
      <p:transition spd="slow" advTm="14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977</TotalTime>
  <Words>445</Words>
  <Application>Microsoft Office PowerPoint</Application>
  <PresentationFormat>On-screen Show (4:3)</PresentationFormat>
  <Paragraphs>45</Paragraphs>
  <Slides>20</Slides>
  <Notes>0</Notes>
  <HiddenSlides>0</HiddenSlides>
  <MMClips>20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Horizon</vt:lpstr>
      <vt:lpstr>PowerPoint Presentation</vt:lpstr>
      <vt:lpstr>PowerPoint Presentation</vt:lpstr>
      <vt:lpstr>EMPATHY MAP</vt:lpstr>
      <vt:lpstr>BRINSTROMING MAP</vt:lpstr>
      <vt:lpstr>Dataset connect to tablaue</vt:lpstr>
      <vt:lpstr>VISHVALATION 1</vt:lpstr>
      <vt:lpstr>VISHVALATION 2</vt:lpstr>
      <vt:lpstr>VISHVALATION 3</vt:lpstr>
      <vt:lpstr>VISHVALATION4</vt:lpstr>
      <vt:lpstr>VISHVALATION 5</vt:lpstr>
      <vt:lpstr>VISHVATION 6</vt:lpstr>
      <vt:lpstr>VISHVALATION 7</vt:lpstr>
      <vt:lpstr>VISHVALATION 8</vt:lpstr>
      <vt:lpstr>DASHBOARD 1</vt:lpstr>
      <vt:lpstr>DASHBOARD 2</vt:lpstr>
      <vt:lpstr>DASHBOARD 3</vt:lpstr>
      <vt:lpstr>DASHBOARD 4</vt:lpstr>
      <vt:lpstr>STORY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GOBAL AIR TRANSPOTATION</dc:title>
  <dc:creator>LENOVO</dc:creator>
  <cp:lastModifiedBy>LENOVO</cp:lastModifiedBy>
  <cp:revision>14</cp:revision>
  <dcterms:created xsi:type="dcterms:W3CDTF">2023-09-24T23:06:24Z</dcterms:created>
  <dcterms:modified xsi:type="dcterms:W3CDTF">2023-10-11T14:02:45Z</dcterms:modified>
</cp:coreProperties>
</file>